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10" r:id="rId1"/>
  </p:sldMasterIdLst>
  <p:sldIdLst>
    <p:sldId id="256" r:id="rId2"/>
    <p:sldId id="257" r:id="rId3"/>
    <p:sldId id="267" r:id="rId4"/>
    <p:sldId id="268" r:id="rId5"/>
    <p:sldId id="258" r:id="rId6"/>
    <p:sldId id="269" r:id="rId7"/>
    <p:sldId id="259" r:id="rId8"/>
    <p:sldId id="270" r:id="rId9"/>
    <p:sldId id="264" r:id="rId10"/>
    <p:sldId id="271" r:id="rId11"/>
    <p:sldId id="260" r:id="rId12"/>
    <p:sldId id="261" r:id="rId13"/>
    <p:sldId id="262" r:id="rId14"/>
    <p:sldId id="263" r:id="rId15"/>
    <p:sldId id="265" r:id="rId16"/>
    <p:sldId id="266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7" autoAdjust="0"/>
    <p:restoredTop sz="94660"/>
  </p:normalViewPr>
  <p:slideViewPr>
    <p:cSldViewPr>
      <p:cViewPr>
        <p:scale>
          <a:sx n="74" d="100"/>
          <a:sy n="74" d="100"/>
        </p:scale>
        <p:origin x="-49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A77B632F-6091-44FF-8D92-97DA5BD1CE9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A77B632F-6091-44FF-8D92-97DA5BD1CE9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632F-6091-44FF-8D92-97DA5BD1CE9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A77B632F-6091-44FF-8D92-97DA5BD1CE90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1FABAB19-9967-4CAB-A3DF-AE0D4FB427E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11" r:id="rId1"/>
    <p:sldLayoutId id="2147484412" r:id="rId2"/>
    <p:sldLayoutId id="2147484413" r:id="rId3"/>
    <p:sldLayoutId id="2147484414" r:id="rId4"/>
    <p:sldLayoutId id="2147484415" r:id="rId5"/>
    <p:sldLayoutId id="2147484416" r:id="rId6"/>
    <p:sldLayoutId id="2147484417" r:id="rId7"/>
    <p:sldLayoutId id="2147484418" r:id="rId8"/>
    <p:sldLayoutId id="2147484419" r:id="rId9"/>
    <p:sldLayoutId id="2147484420" r:id="rId10"/>
    <p:sldLayoutId id="214748442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905000" y="5334000"/>
            <a:ext cx="6570722" cy="9906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American Masters:     </a:t>
            </a:r>
          </a:p>
          <a:p>
            <a:pPr algn="ctr"/>
            <a:r>
              <a:rPr lang="en-US" sz="2400" dirty="0" smtClean="0"/>
              <a:t>Walt Whitman and Emily Dickinson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7086600" cy="685800"/>
          </a:xfrm>
        </p:spPr>
        <p:txBody>
          <a:bodyPr/>
          <a:lstStyle/>
          <a:p>
            <a:r>
              <a:rPr lang="en-US" u="sng" dirty="0" smtClean="0"/>
              <a:t>How History Influences Texts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Category Poem: Use one of the following words to write a category poem of 7-10 lines: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School</a:t>
            </a:r>
          </a:p>
          <a:p>
            <a:r>
              <a:rPr lang="en-US" dirty="0" smtClean="0"/>
              <a:t>Obama</a:t>
            </a:r>
          </a:p>
          <a:p>
            <a:r>
              <a:rPr lang="en-US" dirty="0" smtClean="0"/>
              <a:t>Facebook</a:t>
            </a:r>
          </a:p>
          <a:p>
            <a:r>
              <a:rPr lang="en-US" dirty="0" smtClean="0"/>
              <a:t>Nature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45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Emily Dickinson </a:t>
            </a:r>
            <a:br>
              <a:rPr lang="en-US" dirty="0" smtClean="0"/>
            </a:br>
            <a:r>
              <a:rPr lang="en-US" dirty="0" smtClean="0"/>
              <a:t>(1830 – 1886)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2298700"/>
            <a:ext cx="3352800" cy="42545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Published only seven poems during her lifetime, and even these were significantly altered by publishers to bring them in line with conventional poetic rules of the time</a:t>
            </a:r>
          </a:p>
          <a:p>
            <a:r>
              <a:rPr lang="en-US" dirty="0" smtClean="0"/>
              <a:t>Most of her remaining poems (nearly 1800 of them) discovered </a:t>
            </a:r>
            <a:r>
              <a:rPr lang="en-US" dirty="0"/>
              <a:t>in </a:t>
            </a:r>
            <a:r>
              <a:rPr lang="en-US" dirty="0" smtClean="0"/>
              <a:t>attic </a:t>
            </a:r>
            <a:r>
              <a:rPr lang="en-US" dirty="0"/>
              <a:t>after her </a:t>
            </a:r>
            <a:r>
              <a:rPr lang="en-US" dirty="0" smtClean="0"/>
              <a:t>death</a:t>
            </a:r>
            <a:endParaRPr lang="en-US" dirty="0"/>
          </a:p>
          <a:p>
            <a:r>
              <a:rPr lang="en-US" dirty="0" smtClean="0"/>
              <a:t>Editors and critics were skeptical of her talent during her lifetime and into the early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Now considered to be a major American poet</a:t>
            </a:r>
            <a:endParaRPr lang="en-US" dirty="0"/>
          </a:p>
        </p:txBody>
      </p:sp>
      <p:pic>
        <p:nvPicPr>
          <p:cNvPr id="4098" name="Picture 2" descr="C:\Users\Stephen\AppData\Local\Microsoft\Windows\Temporary Internet Files\Content.IE5\ZJRK19CS\MCj0407750000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286000"/>
            <a:ext cx="3230101" cy="3767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Philosophical  / Political Assumptions</a:t>
            </a:r>
            <a:endParaRPr lang="en-US" dirty="0"/>
          </a:p>
        </p:txBody>
      </p:sp>
      <p:pic>
        <p:nvPicPr>
          <p:cNvPr id="8" name="Content Placeholder 7" descr="(AmMas1) Emil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286000"/>
            <a:ext cx="2971800" cy="3536442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Left no formal statement of her aesthetic intentions</a:t>
            </a:r>
          </a:p>
          <a:p>
            <a:r>
              <a:rPr lang="en-US" sz="2000" dirty="0" smtClean="0"/>
              <a:t>Her work does not conveniently fit into any one genre </a:t>
            </a:r>
          </a:p>
          <a:p>
            <a:r>
              <a:rPr lang="en-US" sz="2000" dirty="0" smtClean="0"/>
              <a:t>Her poetry often deals with themes of death and immortality</a:t>
            </a:r>
          </a:p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41783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No titles</a:t>
            </a:r>
          </a:p>
          <a:p>
            <a:r>
              <a:rPr lang="en-US" sz="2000" dirty="0" smtClean="0"/>
              <a:t>Short lines</a:t>
            </a:r>
          </a:p>
          <a:p>
            <a:r>
              <a:rPr lang="en-US" sz="2000" dirty="0" smtClean="0"/>
              <a:t>Slant rhymes</a:t>
            </a:r>
          </a:p>
          <a:p>
            <a:r>
              <a:rPr lang="en-US" sz="2000" dirty="0" smtClean="0"/>
              <a:t>Unconventional capitalization &amp; punctuation</a:t>
            </a:r>
          </a:p>
          <a:p>
            <a:r>
              <a:rPr lang="en-US" sz="2000" dirty="0" smtClean="0"/>
              <a:t>Extensive use of dashes</a:t>
            </a:r>
          </a:p>
          <a:p>
            <a:r>
              <a:rPr lang="en-US" sz="2000" dirty="0" smtClean="0"/>
              <a:t>Idiosyncratic vocabulary and imagery</a:t>
            </a:r>
          </a:p>
          <a:p>
            <a:endParaRPr lang="en-US" dirty="0"/>
          </a:p>
        </p:txBody>
      </p:sp>
      <p:pic>
        <p:nvPicPr>
          <p:cNvPr id="5" name="Content Placeholder 4" descr="(AmMas3) Emil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896356" y="2383631"/>
            <a:ext cx="2609088" cy="3657600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poems</a:t>
            </a:r>
            <a:endParaRPr lang="en-US" dirty="0"/>
          </a:p>
        </p:txBody>
      </p:sp>
      <p:pic>
        <p:nvPicPr>
          <p:cNvPr id="5" name="Content Placeholder 4" descr="(AmMas4) Emil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2438400"/>
            <a:ext cx="3200400" cy="377483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98700"/>
            <a:ext cx="4114800" cy="42545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Flower / Garden: in these poems, flowers are often symbols of emotions or actions</a:t>
            </a:r>
          </a:p>
          <a:p>
            <a:r>
              <a:rPr lang="en-US" dirty="0" smtClean="0"/>
              <a:t>Master (or Signor): many poems address an unnamed “Master,” “Sir,” or “Signor,” who she calls her “lover for all eternity” </a:t>
            </a:r>
          </a:p>
          <a:p>
            <a:r>
              <a:rPr lang="en-US" dirty="0" smtClean="0"/>
              <a:t>Morbidity: numerous poems reveal fascination with illness, dying, and death</a:t>
            </a:r>
          </a:p>
          <a:p>
            <a:r>
              <a:rPr lang="en-US" dirty="0" smtClean="0"/>
              <a:t>Gospel: poems addressed to Christ or concerned with his teachings</a:t>
            </a:r>
          </a:p>
          <a:p>
            <a:r>
              <a:rPr lang="en-US" dirty="0" smtClean="0"/>
              <a:t>Landscape of the Spirit: poems describe conversations with her own soul or visits to an imaginary landscape  where her soul or spirit reside</a:t>
            </a:r>
          </a:p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Dickinson’s Poetic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2286000"/>
            <a:ext cx="2971800" cy="38274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Analogy – A comparison made between two things to show how they are alike</a:t>
            </a:r>
          </a:p>
          <a:p>
            <a:r>
              <a:rPr lang="en-US" sz="2000" dirty="0" smtClean="0"/>
              <a:t>Irony – A discrepancy between appearances and reality</a:t>
            </a:r>
          </a:p>
          <a:p>
            <a:r>
              <a:rPr lang="en-US" sz="2000" dirty="0" smtClean="0"/>
              <a:t>Slant rhyme – A rhyming sound that is not exact</a:t>
            </a:r>
            <a:endParaRPr lang="en-US" sz="2000" dirty="0"/>
          </a:p>
        </p:txBody>
      </p:sp>
      <p:pic>
        <p:nvPicPr>
          <p:cNvPr id="7" name="Content Placeholder 6" descr="(AmMas9) Emily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10200" y="2209800"/>
            <a:ext cx="3403600" cy="4041775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Poetic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Imagery – the use of language to evoke a picture or a concrete sensation of a person, thing, place, or experience</a:t>
            </a:r>
          </a:p>
          <a:p>
            <a:pPr lvl="0"/>
            <a:r>
              <a:rPr lang="en-US" dirty="0" smtClean="0"/>
              <a:t>Symbol – A person, place, thing or event that has meaning in itself and also stands for something more than itself</a:t>
            </a:r>
          </a:p>
          <a:p>
            <a:pPr lvl="0"/>
            <a:r>
              <a:rPr lang="en-US" dirty="0" smtClean="0"/>
              <a:t>Metaphor – A figure of speech that compares two unlike things without using </a:t>
            </a:r>
            <a:r>
              <a:rPr lang="en-US" i="1" dirty="0" smtClean="0"/>
              <a:t>like,</a:t>
            </a:r>
            <a:r>
              <a:rPr lang="en-US" dirty="0" smtClean="0"/>
              <a:t> </a:t>
            </a:r>
            <a:r>
              <a:rPr lang="en-US" i="1" dirty="0" smtClean="0"/>
              <a:t>as, than </a:t>
            </a:r>
            <a:r>
              <a:rPr lang="en-US" dirty="0" smtClean="0"/>
              <a:t>or </a:t>
            </a:r>
            <a:r>
              <a:rPr lang="en-US" i="1" dirty="0" smtClean="0"/>
              <a:t>resembles</a:t>
            </a:r>
            <a:endParaRPr lang="en-US" dirty="0" smtClean="0"/>
          </a:p>
          <a:p>
            <a:pPr lvl="0"/>
            <a:r>
              <a:rPr lang="en-US" dirty="0" smtClean="0"/>
              <a:t>Simile – A figure of speech that compares two unlike things using </a:t>
            </a:r>
            <a:r>
              <a:rPr lang="en-US" i="1" dirty="0" smtClean="0"/>
              <a:t>like, as, than, </a:t>
            </a:r>
            <a:r>
              <a:rPr lang="en-US" dirty="0" smtClean="0"/>
              <a:t>or </a:t>
            </a:r>
            <a:r>
              <a:rPr lang="en-US" i="1" dirty="0" smtClean="0"/>
              <a:t>resembles</a:t>
            </a:r>
            <a:endParaRPr lang="en-US" dirty="0" smtClean="0"/>
          </a:p>
          <a:p>
            <a:pPr lvl="0"/>
            <a:r>
              <a:rPr lang="en-US" dirty="0" smtClean="0"/>
              <a:t>Personification – A figure of speech in which an object or animal is given human feelings, thoughts, or attitudes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Quick 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 American Masters, Emily Dickinson and Walt Whitman, which one are you most </a:t>
            </a:r>
            <a:r>
              <a:rPr lang="en-US" dirty="0"/>
              <a:t> </a:t>
            </a:r>
            <a:r>
              <a:rPr lang="en-US" dirty="0" smtClean="0"/>
              <a:t>looking forward to reading ?  Explain why.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53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Walt Whitman </a:t>
            </a:r>
            <a:br>
              <a:rPr lang="en-US" dirty="0" smtClean="0"/>
            </a:br>
            <a:r>
              <a:rPr lang="en-US" dirty="0" smtClean="0"/>
              <a:t>(1819 – 1892)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One of the most influential poets in the American canon</a:t>
            </a:r>
          </a:p>
          <a:p>
            <a:r>
              <a:rPr lang="en-US" sz="2000" dirty="0" smtClean="0"/>
              <a:t>Called “the </a:t>
            </a:r>
            <a:r>
              <a:rPr lang="en-US" sz="2000" dirty="0"/>
              <a:t>father of free </a:t>
            </a:r>
            <a:r>
              <a:rPr lang="en-US" sz="2000" dirty="0" smtClean="0"/>
              <a:t>verse,” but he did not invent it</a:t>
            </a:r>
            <a:endParaRPr lang="en-US" sz="2000" dirty="0"/>
          </a:p>
          <a:p>
            <a:r>
              <a:rPr lang="en-US" sz="2000" dirty="0"/>
              <a:t>Concerned with politics, opposed to </a:t>
            </a:r>
            <a:r>
              <a:rPr lang="en-US" sz="2000" dirty="0" smtClean="0"/>
              <a:t>slavery</a:t>
            </a:r>
            <a:endParaRPr lang="en-US" sz="2000" dirty="0"/>
          </a:p>
        </p:txBody>
      </p:sp>
      <p:pic>
        <p:nvPicPr>
          <p:cNvPr id="3075" name="Picture 3" descr="C:\Users\Stephen\AppData\Local\Microsoft\Windows\Temporary Internet Files\Content.IE5\GMW053Q6\MCj0407754000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286000"/>
            <a:ext cx="2705281" cy="3610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Free Verse TWPS </a:t>
            </a:r>
            <a:br>
              <a:rPr lang="en-US" dirty="0" smtClean="0"/>
            </a:br>
            <a:r>
              <a:rPr lang="en-US" dirty="0" smtClean="0"/>
              <a:t>(Think Write Pair Share)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On your own, describe what you think “free verse” might mean…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3047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Verse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Verse</a:t>
            </a:r>
            <a:r>
              <a:rPr lang="en-US" dirty="0"/>
              <a:t> composed of variable, usually unrhymed lines having no fixed metrical </a:t>
            </a:r>
            <a:r>
              <a:rPr lang="en-US" dirty="0" smtClean="0"/>
              <a:t>pattern.</a:t>
            </a:r>
          </a:p>
          <a:p>
            <a:r>
              <a:rPr lang="en-US" dirty="0" smtClean="0"/>
              <a:t>Follows the natural pattern of speaking.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14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Philosophical / </a:t>
            </a:r>
            <a:br>
              <a:rPr lang="en-US" dirty="0" smtClean="0"/>
            </a:br>
            <a:r>
              <a:rPr lang="en-US" dirty="0" smtClean="0"/>
              <a:t>Political Assumptions</a:t>
            </a:r>
            <a:endParaRPr lang="en-US" dirty="0"/>
          </a:p>
        </p:txBody>
      </p:sp>
      <p:pic>
        <p:nvPicPr>
          <p:cNvPr id="12" name="Content Placeholder 11" descr="(AmMas5) Wal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2286000"/>
            <a:ext cx="2971800" cy="3669937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562600" y="2133600"/>
            <a:ext cx="33528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000" dirty="0" smtClean="0"/>
              <a:t>Whitman’s Poetry . . .</a:t>
            </a:r>
          </a:p>
          <a:p>
            <a:r>
              <a:rPr lang="en-US" sz="2000" dirty="0" smtClean="0"/>
              <a:t>Presents all humans as brothers and sisters (an egalitarian view of the races) </a:t>
            </a:r>
          </a:p>
          <a:p>
            <a:r>
              <a:rPr lang="en-US" sz="2000" dirty="0" smtClean="0"/>
              <a:t>Celebrates America’s democratic spirit and the heroism within common Americans</a:t>
            </a:r>
          </a:p>
          <a:p>
            <a:r>
              <a:rPr lang="en-US" sz="2000" dirty="0" smtClean="0"/>
              <a:t>Has a distinctly American voice (he is called America’s first “poet of democracy”)</a:t>
            </a:r>
          </a:p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egalitarian?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Adjective: Affirming</a:t>
            </a:r>
            <a:r>
              <a:rPr lang="en-US" dirty="0"/>
              <a:t>, promoting, or characterized by belief in equal political, economic, social, and civil rights for all people.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75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Breaks the boundaries of poetic form and is generally prose-like</a:t>
            </a:r>
          </a:p>
          <a:p>
            <a:r>
              <a:rPr lang="en-US" sz="2000" dirty="0"/>
              <a:t>I</a:t>
            </a:r>
            <a:r>
              <a:rPr lang="en-US" sz="2000" dirty="0" smtClean="0"/>
              <a:t>ncludes </a:t>
            </a:r>
            <a:r>
              <a:rPr lang="en-US" sz="2000" dirty="0"/>
              <a:t>unusual images and symbols, such as rotting leaves, tufts of straw, and debris</a:t>
            </a:r>
          </a:p>
          <a:p>
            <a:r>
              <a:rPr lang="en-US" sz="2000" dirty="0" smtClean="0"/>
              <a:t>“Taboo” subjects such as death and sexuality are discussed openly</a:t>
            </a:r>
            <a:endParaRPr lang="en-US" sz="2000" dirty="0"/>
          </a:p>
        </p:txBody>
      </p:sp>
      <p:pic>
        <p:nvPicPr>
          <p:cNvPr id="5" name="Content Placeholder 4" descr="(AmMas6) Wal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0" y="2362200"/>
            <a:ext cx="2971800" cy="3493168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is the symbolism similar and different to the Romantics? TPWS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Similar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Different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3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Whitman’s Poetic Elements</a:t>
            </a:r>
            <a:endParaRPr lang="en-US" dirty="0"/>
          </a:p>
        </p:txBody>
      </p:sp>
      <p:pic>
        <p:nvPicPr>
          <p:cNvPr id="7" name="Content Placeholder 6" descr="(AmMas7) Wal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348399"/>
            <a:ext cx="2971800" cy="372806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sz="2200" dirty="0" smtClean="0"/>
              <a:t>Cadence – the natural, rhythmic rise and fall of language as it is normally spoken</a:t>
            </a:r>
          </a:p>
          <a:p>
            <a:pPr lvl="0"/>
            <a:r>
              <a:rPr lang="en-US" sz="2200" dirty="0" smtClean="0"/>
              <a:t>Catalog poem – a list of things, people, events or ideas</a:t>
            </a:r>
          </a:p>
          <a:p>
            <a:pPr lvl="0"/>
            <a:r>
              <a:rPr lang="en-US" sz="2200" dirty="0" smtClean="0"/>
              <a:t>Free verse – poetry without rhyme or meter</a:t>
            </a:r>
          </a:p>
          <a:p>
            <a:pPr lvl="0"/>
            <a:r>
              <a:rPr lang="en-US" sz="2200" dirty="0" smtClean="0"/>
              <a:t>Repetition – repeating words, sounds, syllables, or other elements</a:t>
            </a:r>
          </a:p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Panels">
      <a:dk1>
        <a:srgbClr val="340B07"/>
      </a:dk1>
      <a:lt1>
        <a:srgbClr val="FFFFFF"/>
      </a:lt1>
      <a:dk2>
        <a:srgbClr val="182912"/>
      </a:dk2>
      <a:lt2>
        <a:srgbClr val="FBF0F2"/>
      </a:lt2>
      <a:accent1>
        <a:srgbClr val="694F36"/>
      </a:accent1>
      <a:accent2>
        <a:srgbClr val="98604A"/>
      </a:accent2>
      <a:accent3>
        <a:srgbClr val="8E3B4D"/>
      </a:accent3>
      <a:accent4>
        <a:srgbClr val="837954"/>
      </a:accent4>
      <a:accent5>
        <a:srgbClr val="4E3B28"/>
      </a:accent5>
      <a:accent6>
        <a:srgbClr val="AC7A0C"/>
      </a:accent6>
      <a:hlink>
        <a:srgbClr val="A03849"/>
      </a:hlink>
      <a:folHlink>
        <a:srgbClr val="AA845D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248</TotalTime>
  <Words>682</Words>
  <Application>Microsoft Office PowerPoint</Application>
  <PresentationFormat>On-screen Show (4:3)</PresentationFormat>
  <Paragraphs>70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Mod</vt:lpstr>
      <vt:lpstr>How History Influences Texts</vt:lpstr>
      <vt:lpstr>Walt Whitman  (1819 – 1892)</vt:lpstr>
      <vt:lpstr>Free Verse TWPS  (Think Write Pair Share)</vt:lpstr>
      <vt:lpstr>Free Verse</vt:lpstr>
      <vt:lpstr>Philosophical /  Political Assumptions</vt:lpstr>
      <vt:lpstr>What is egalitarian?</vt:lpstr>
      <vt:lpstr>Style</vt:lpstr>
      <vt:lpstr>How is the symbolism similar and different to the Romantics? TPWS</vt:lpstr>
      <vt:lpstr>Whitman’s Poetic Elements</vt:lpstr>
      <vt:lpstr>Category Poem: Use one of the following words to write a category poem of 7-10 lines:</vt:lpstr>
      <vt:lpstr>Emily Dickinson  (1830 – 1886)</vt:lpstr>
      <vt:lpstr>Philosophical  / Political Assumptions</vt:lpstr>
      <vt:lpstr>Style</vt:lpstr>
      <vt:lpstr>Types of poems</vt:lpstr>
      <vt:lpstr>Dickinson’s Poetic Elements</vt:lpstr>
      <vt:lpstr>Common Poetic Elements</vt:lpstr>
      <vt:lpstr>Quick Write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History Influences Texts</dc:title>
  <dc:creator>Stephen Joseph Fazio</dc:creator>
  <cp:lastModifiedBy>michelle.clark-cadwe</cp:lastModifiedBy>
  <cp:revision>18</cp:revision>
  <dcterms:created xsi:type="dcterms:W3CDTF">2010-01-10T22:37:02Z</dcterms:created>
  <dcterms:modified xsi:type="dcterms:W3CDTF">2012-11-27T17:46:00Z</dcterms:modified>
</cp:coreProperties>
</file>